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</p:sldIdLst>
  <p:sldSz cx="9144000" cy="6858000"/>
  <p:notesSz cx="6858000" cy="9144000"/>
  <p:embeddedFontLst>
    <p:embeddedFont>
      <p:font typeface="Century Gothic" panose="020B0502020202020204"/>
      <p:regular r:id="rId69"/>
    </p:embeddedFont>
    <p:embeddedFont>
      <p:font typeface="Verdana" panose="020B0604030504040204"/>
      <p:regular r:id="rId70"/>
    </p:embeddedFont>
    <p:embeddedFont>
      <p:font typeface="Calibri" panose="020F0502020204030204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395E2F-0EDA-493F-B7F7-E803E3C0B7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16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4" Type="http://schemas.openxmlformats.org/officeDocument/2006/relationships/font" Target="fonts/font6.fntdata"/><Relationship Id="rId73" Type="http://schemas.openxmlformats.org/officeDocument/2006/relationships/font" Target="fonts/font5.fntdata"/><Relationship Id="rId72" Type="http://schemas.openxmlformats.org/officeDocument/2006/relationships/font" Target="fonts/font4.fntdata"/><Relationship Id="rId71" Type="http://schemas.openxmlformats.org/officeDocument/2006/relationships/font" Target="fonts/font3.fntdata"/><Relationship Id="rId70" Type="http://schemas.openxmlformats.org/officeDocument/2006/relationships/font" Target="fonts/font2.fntdata"/><Relationship Id="rId7" Type="http://schemas.openxmlformats.org/officeDocument/2006/relationships/slide" Target="slides/slide3.xml"/><Relationship Id="rId69" Type="http://schemas.openxmlformats.org/officeDocument/2006/relationships/font" Target="fonts/font1.fntdata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2" name="Google Shape;112;p1:notes"/>
          <p:cNvSpPr txBox="1"/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9" name="Google Shape;169;p1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76" name="Google Shape;176;p1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2" name="Google Shape;182;p1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88" name="Google Shape;188;p1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6" name="Google Shape;196;p1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2" name="Google Shape;202;p1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09" name="Google Shape;209;p1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15" name="Google Shape;215;p1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21" name="Google Shape;221;p1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29" name="Google Shape;229;p1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19" name="Google Shape;119;p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35" name="Google Shape;235;p2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41" name="Google Shape;241;p2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47" name="Google Shape;247;p2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54" name="Google Shape;254;p2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2" name="Google Shape;262;p2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9" name="Google Shape;269;p2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74" name="Google Shape;274;p2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79" name="Google Shape;279;p2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4" name="Google Shape;284;p2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89" name="Google Shape;289;p2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25" name="Google Shape;125;p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5" name="Google Shape;295;p3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03" name="Google Shape;303;p3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09" name="Google Shape;309;p3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16" name="Google Shape;316;p3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21" name="Google Shape;321;p3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27" name="Google Shape;327;p3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35" name="Google Shape;335;p3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2" name="Google Shape;342;p3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47" name="Google Shape;347;p3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53" name="Google Shape;353;p3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31" name="Google Shape;131;p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0" name="Google Shape;360;p4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67" name="Google Shape;367;p4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2" name="Google Shape;372;p4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79" name="Google Shape;379;p4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86" name="Google Shape;386;p4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92" name="Google Shape;392;p4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00" name="Google Shape;400;p4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06" name="Google Shape;406;p4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12" name="Google Shape;412;p4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19" name="Google Shape;419;p4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39" name="Google Shape;139;p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24" name="Google Shape;424;p5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31" name="Google Shape;431;p5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38" name="Google Shape;438;p5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46" name="Google Shape;446;p5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4" name="Google Shape;454;p5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59" name="Google Shape;459;p60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65" name="Google Shape;465;p61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70" name="Google Shape;470;p62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75" name="Google Shape;475;p63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80" name="Google Shape;480;p6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45" name="Google Shape;145;p6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485" name="Google Shape;485;p54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90" name="Google Shape;490;p55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1" name="Google Shape;151;p7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57" name="Google Shape;157;p8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63" name="Google Shape;163;p9:notes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8"/>
          <p:cNvSpPr/>
          <p:nvPr/>
        </p:nvSpPr>
        <p:spPr>
          <a:xfrm rot="-54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>
            <a:gsLst>
              <a:gs pos="0">
                <a:srgbClr val="AF7500"/>
              </a:gs>
              <a:gs pos="60000">
                <a:srgbClr val="FFCC00"/>
              </a:gs>
              <a:gs pos="100000">
                <a:srgbClr val="FFCF63"/>
              </a:gs>
            </a:gsLst>
            <a:lin ang="15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20" name="Google Shape;20;p68"/>
          <p:cNvSpPr txBox="1"/>
          <p:nvPr>
            <p:ph type="ctrTitle"/>
          </p:nvPr>
        </p:nvSpPr>
        <p:spPr>
          <a:xfrm>
            <a:off x="540544" y="776288"/>
            <a:ext cx="80629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400"/>
              <a:buFont typeface="Century Gothic" panose="020B0502020202020204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8"/>
          <p:cNvSpPr txBox="1"/>
          <p:nvPr>
            <p:ph type="subTitle" idx="1"/>
          </p:nvPr>
        </p:nvSpPr>
        <p:spPr>
          <a:xfrm>
            <a:off x="540544" y="2250280"/>
            <a:ext cx="806291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3683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2" name="Google Shape;22;p68"/>
          <p:cNvSpPr txBox="1"/>
          <p:nvPr>
            <p:ph type="dt" idx="10"/>
          </p:nvPr>
        </p:nvSpPr>
        <p:spPr>
          <a:xfrm>
            <a:off x="1371600" y="6012656"/>
            <a:ext cx="5791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8"/>
          <p:cNvSpPr txBox="1"/>
          <p:nvPr>
            <p:ph type="ftr" idx="11"/>
          </p:nvPr>
        </p:nvSpPr>
        <p:spPr>
          <a:xfrm>
            <a:off x="1371600" y="5650704"/>
            <a:ext cx="5791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68"/>
          <p:cNvSpPr txBox="1"/>
          <p:nvPr>
            <p:ph type="sldNum" idx="12"/>
          </p:nvPr>
        </p:nvSpPr>
        <p:spPr>
          <a:xfrm>
            <a:off x="8392247" y="5752307"/>
            <a:ext cx="50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 panose="020B0604020202020204"/>
              <a:buNone/>
              <a:defRPr sz="1300" b="0" i="0" u="none" strike="noStrike" cap="none">
                <a:solidFill>
                  <a:srgbClr val="FFFFFF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0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80"/>
          <p:cNvSpPr txBox="1"/>
          <p:nvPr>
            <p:ph type="body" idx="1"/>
          </p:nvPr>
        </p:nvSpPr>
        <p:spPr>
          <a:xfrm rot="5400000">
            <a:off x="2286000" y="54008"/>
            <a:ext cx="4572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  <a:defRPr/>
            </a:lvl1pPr>
            <a:lvl2pPr marL="914400" lvl="1" indent="-33718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3" name="Google Shape;83;p80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80"/>
          <p:cNvSpPr txBox="1"/>
          <p:nvPr>
            <p:ph type="ftr" idx="11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0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1"/>
          <p:cNvSpPr txBox="1"/>
          <p:nvPr>
            <p:ph type="title"/>
          </p:nvPr>
        </p:nvSpPr>
        <p:spPr>
          <a:xfrm rot="5400000">
            <a:off x="4991100" y="2171700"/>
            <a:ext cx="5486400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1"/>
          <p:cNvSpPr txBox="1"/>
          <p:nvPr>
            <p:ph type="body" idx="1"/>
          </p:nvPr>
        </p:nvSpPr>
        <p:spPr>
          <a:xfrm rot="5400000">
            <a:off x="838200" y="0"/>
            <a:ext cx="5486400" cy="6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  <a:defRPr/>
            </a:lvl1pPr>
            <a:lvl2pPr marL="914400" lvl="1" indent="-33718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89" name="Google Shape;89;p81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81"/>
          <p:cNvSpPr txBox="1"/>
          <p:nvPr>
            <p:ph type="ftr" idx="11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81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5"/>
          <p:cNvSpPr/>
          <p:nvPr/>
        </p:nvSpPr>
        <p:spPr>
          <a:xfrm rot="10800000" flipH="1">
            <a:off x="7034" y="7034"/>
            <a:ext cx="9129932" cy="6836899"/>
          </a:xfrm>
          <a:prstGeom prst="rtTriangle">
            <a:avLst/>
          </a:prstGeom>
          <a:gradFill>
            <a:gsLst>
              <a:gs pos="0">
                <a:srgbClr val="5A6378">
                  <a:alpha val="9411"/>
                </a:srgbClr>
              </a:gs>
              <a:gs pos="70000">
                <a:srgbClr val="5A6378">
                  <a:alpha val="7450"/>
                </a:srgbClr>
              </a:gs>
              <a:gs pos="100000">
                <a:srgbClr val="5A6378">
                  <a:alpha val="392"/>
                </a:srgbClr>
              </a:gs>
            </a:gsLst>
            <a:lin ang="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1" name="Google Shape;101;p75"/>
          <p:cNvSpPr/>
          <p:nvPr/>
        </p:nvSpPr>
        <p:spPr>
          <a:xfrm rot="-5400000" flipH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>
            <a:gsLst>
              <a:gs pos="0">
                <a:srgbClr val="AF7500"/>
              </a:gs>
              <a:gs pos="60000">
                <a:srgbClr val="FFCC00"/>
              </a:gs>
              <a:gs pos="100000">
                <a:srgbClr val="FFCF63"/>
              </a:gs>
            </a:gsLst>
            <a:lin ang="15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2" name="Google Shape;102;p75"/>
          <p:cNvSpPr txBox="1"/>
          <p:nvPr>
            <p:ph type="dt" idx="10"/>
          </p:nvPr>
        </p:nvSpPr>
        <p:spPr>
          <a:xfrm>
            <a:off x="6955632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3" name="Google Shape;103;p75"/>
          <p:cNvSpPr txBox="1"/>
          <p:nvPr>
            <p:ph type="ftr" idx="11"/>
          </p:nvPr>
        </p:nvSpPr>
        <p:spPr>
          <a:xfrm>
            <a:off x="2619376" y="6480969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04" name="Google Shape;104;p75"/>
          <p:cNvSpPr txBox="1"/>
          <p:nvPr>
            <p:ph type="sldNum" idx="12"/>
          </p:nvPr>
        </p:nvSpPr>
        <p:spPr>
          <a:xfrm>
            <a:off x="8451056" y="809624"/>
            <a:ext cx="502920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105" name="Google Shape;105;p75"/>
          <p:cNvCxnSpPr/>
          <p:nvPr/>
        </p:nvCxnSpPr>
        <p:spPr>
          <a:xfrm rot="10800000">
            <a:off x="6468794" y="9381"/>
            <a:ext cx="2672861" cy="1900210"/>
          </a:xfrm>
          <a:prstGeom prst="straightConnector1">
            <a:avLst/>
          </a:prstGeom>
          <a:noFill/>
          <a:ln w="9525" cap="rnd" cmpd="sng">
            <a:solidFill>
              <a:srgbClr val="EAEAEC">
                <a:alpha val="44313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6" name="Google Shape;106;p75"/>
          <p:cNvCxnSpPr/>
          <p:nvPr/>
        </p:nvCxnSpPr>
        <p:spPr>
          <a:xfrm rot="10800000" flipH="1">
            <a:off x="0" y="7034"/>
            <a:ext cx="9136966" cy="6843933"/>
          </a:xfrm>
          <a:prstGeom prst="straightConnector1">
            <a:avLst/>
          </a:prstGeom>
          <a:noFill/>
          <a:ln w="9525" cap="rnd" cmpd="sng">
            <a:solidFill>
              <a:srgbClr val="E8E8EA">
                <a:alpha val="3450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Google Shape;107;p75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75"/>
          <p:cNvSpPr txBox="1"/>
          <p:nvPr>
            <p:ph type="body" idx="1"/>
          </p:nvPr>
        </p:nvSpPr>
        <p:spPr>
          <a:xfrm>
            <a:off x="381000" y="1633536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9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9"/>
          <p:cNvSpPr txBox="1"/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  <a:defRPr/>
            </a:lvl1pPr>
            <a:lvl2pPr marL="914400" lvl="1" indent="-33718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8" name="Google Shape;28;p69"/>
          <p:cNvSpPr txBox="1"/>
          <p:nvPr>
            <p:ph type="dt" idx="10"/>
          </p:nvPr>
        </p:nvSpPr>
        <p:spPr>
          <a:xfrm>
            <a:off x="4791456" y="6480048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type="ftr" idx="11"/>
          </p:nvPr>
        </p:nvSpPr>
        <p:spPr>
          <a:xfrm>
            <a:off x="457200" y="6480969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9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matchingName="Section Header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0"/>
          <p:cNvSpPr/>
          <p:nvPr/>
        </p:nvSpPr>
        <p:spPr>
          <a:xfrm rot="10800000" flipH="1">
            <a:off x="7034" y="7034"/>
            <a:ext cx="9129932" cy="6836899"/>
          </a:xfrm>
          <a:prstGeom prst="rtTriangle">
            <a:avLst/>
          </a:prstGeom>
          <a:gradFill>
            <a:gsLst>
              <a:gs pos="0">
                <a:srgbClr val="D4D4D6">
                  <a:alpha val="9411"/>
                </a:srgbClr>
              </a:gs>
              <a:gs pos="70000">
                <a:srgbClr val="D4D4D6">
                  <a:alpha val="7450"/>
                </a:srgbClr>
              </a:gs>
              <a:gs pos="100000">
                <a:srgbClr val="D4D4D6">
                  <a:alpha val="392"/>
                </a:srgbClr>
              </a:gs>
            </a:gsLst>
            <a:lin ang="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3" name="Google Shape;33;p70"/>
          <p:cNvSpPr/>
          <p:nvPr/>
        </p:nvSpPr>
        <p:spPr>
          <a:xfrm rot="-5400000" flipH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>
            <a:gsLst>
              <a:gs pos="0">
                <a:srgbClr val="AF7500"/>
              </a:gs>
              <a:gs pos="60000">
                <a:srgbClr val="FFCC00"/>
              </a:gs>
              <a:gs pos="100000">
                <a:srgbClr val="FFCF63"/>
              </a:gs>
            </a:gsLst>
            <a:lin ang="15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sp>
        <p:nvSpPr>
          <p:cNvPr id="34" name="Google Shape;34;p70"/>
          <p:cNvSpPr txBox="1"/>
          <p:nvPr>
            <p:ph type="dt" idx="10"/>
          </p:nvPr>
        </p:nvSpPr>
        <p:spPr>
          <a:xfrm>
            <a:off x="6955632" y="6477000"/>
            <a:ext cx="213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0"/>
          <p:cNvSpPr txBox="1"/>
          <p:nvPr>
            <p:ph type="ftr" idx="11"/>
          </p:nvPr>
        </p:nvSpPr>
        <p:spPr>
          <a:xfrm>
            <a:off x="2619376" y="6480969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0"/>
          <p:cNvSpPr txBox="1"/>
          <p:nvPr>
            <p:ph type="sldNum" idx="12"/>
          </p:nvPr>
        </p:nvSpPr>
        <p:spPr>
          <a:xfrm>
            <a:off x="8451056" y="809624"/>
            <a:ext cx="502920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  <p:cxnSp>
        <p:nvCxnSpPr>
          <p:cNvPr id="37" name="Google Shape;37;p70"/>
          <p:cNvCxnSpPr/>
          <p:nvPr/>
        </p:nvCxnSpPr>
        <p:spPr>
          <a:xfrm rot="10800000">
            <a:off x="6468794" y="9381"/>
            <a:ext cx="2672861" cy="1900210"/>
          </a:xfrm>
          <a:prstGeom prst="straightConnector1">
            <a:avLst/>
          </a:prstGeom>
          <a:noFill/>
          <a:ln w="9525" cap="rnd" cmpd="sng">
            <a:solidFill>
              <a:srgbClr val="BEC2CC">
                <a:alpha val="4431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" name="Google Shape;38;p70"/>
          <p:cNvCxnSpPr/>
          <p:nvPr/>
        </p:nvCxnSpPr>
        <p:spPr>
          <a:xfrm rot="10800000" flipH="1">
            <a:off x="0" y="7034"/>
            <a:ext cx="9136966" cy="6843933"/>
          </a:xfrm>
          <a:prstGeom prst="straightConnector1">
            <a:avLst/>
          </a:prstGeom>
          <a:noFill/>
          <a:ln w="9525" cap="rnd" cmpd="sng">
            <a:solidFill>
              <a:srgbClr val="B7BBC7">
                <a:alpha val="3450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70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600"/>
              <a:buFont typeface="Century Gothic" panose="020B0502020202020204"/>
              <a:buNone/>
              <a:defRPr sz="36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0"/>
          <p:cNvSpPr txBox="1"/>
          <p:nvPr>
            <p:ph type="body" idx="1"/>
          </p:nvPr>
        </p:nvSpPr>
        <p:spPr>
          <a:xfrm>
            <a:off x="381000" y="1633536"/>
            <a:ext cx="3886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1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1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1"/>
          <p:cNvSpPr txBox="1"/>
          <p:nvPr>
            <p:ph type="ftr" idx="11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1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type="ftr" idx="11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2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6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6"/>
          <p:cNvSpPr txBox="1"/>
          <p:nvPr>
            <p:ph type="body" idx="1"/>
          </p:nvPr>
        </p:nvSpPr>
        <p:spPr>
          <a:xfrm>
            <a:off x="457200" y="172243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⦿"/>
              <a:defRPr sz="2600"/>
            </a:lvl1pPr>
            <a:lvl2pPr marL="914400" lvl="1" indent="-3733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3" name="Google Shape;53;p76"/>
          <p:cNvSpPr txBox="1"/>
          <p:nvPr>
            <p:ph type="body" idx="2"/>
          </p:nvPr>
        </p:nvSpPr>
        <p:spPr>
          <a:xfrm>
            <a:off x="4648200" y="1722437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0680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080"/>
              <a:buChar char="⦿"/>
              <a:defRPr sz="2600"/>
            </a:lvl1pPr>
            <a:lvl2pPr marL="914400" lvl="1" indent="-37338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80"/>
              <a:buChar char="›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54" name="Google Shape;54;p76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76"/>
          <p:cNvSpPr txBox="1"/>
          <p:nvPr>
            <p:ph type="ftr" idx="11"/>
          </p:nvPr>
        </p:nvSpPr>
        <p:spPr>
          <a:xfrm>
            <a:off x="457200" y="6480969"/>
            <a:ext cx="4260056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6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showMasterSp="0" matchingName="Comparison">
  <p:cSld name="TWO_OBJECTS_WITH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7"/>
          <p:cNvSpPr txBox="1"/>
          <p:nvPr>
            <p:ph type="title"/>
          </p:nvPr>
        </p:nvSpPr>
        <p:spPr>
          <a:xfrm rot="-5400000">
            <a:off x="-2295358" y="2834288"/>
            <a:ext cx="6153912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entury Gothic" panose="020B0502020202020204"/>
              <a:buNone/>
              <a:defRPr sz="33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7"/>
          <p:cNvSpPr txBox="1"/>
          <p:nvPr>
            <p:ph type="body" idx="1"/>
          </p:nvPr>
        </p:nvSpPr>
        <p:spPr>
          <a:xfrm rot="-5400000">
            <a:off x="146758" y="1508980"/>
            <a:ext cx="3017520" cy="5810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0" name="Google Shape;60;p77"/>
          <p:cNvSpPr txBox="1"/>
          <p:nvPr>
            <p:ph type="body" idx="2"/>
          </p:nvPr>
        </p:nvSpPr>
        <p:spPr>
          <a:xfrm rot="-5400000">
            <a:off x="146758" y="4645372"/>
            <a:ext cx="3017520" cy="58102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1" name="Google Shape;61;p77"/>
          <p:cNvSpPr txBox="1"/>
          <p:nvPr>
            <p:ph type="body" idx="3"/>
          </p:nvPr>
        </p:nvSpPr>
        <p:spPr>
          <a:xfrm>
            <a:off x="2022230" y="290732"/>
            <a:ext cx="68580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⦿"/>
              <a:defRPr sz="2400"/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›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2" name="Google Shape;62;p77"/>
          <p:cNvSpPr txBox="1"/>
          <p:nvPr>
            <p:ph type="body" idx="4"/>
          </p:nvPr>
        </p:nvSpPr>
        <p:spPr>
          <a:xfrm>
            <a:off x="2022230" y="3427124"/>
            <a:ext cx="68580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052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Char char="⦿"/>
              <a:defRPr sz="2400"/>
            </a:lvl1pPr>
            <a:lvl2pPr marL="914400" lvl="1" indent="-3492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900"/>
              <a:buChar char="›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3" name="Google Shape;63;p77"/>
          <p:cNvSpPr txBox="1"/>
          <p:nvPr>
            <p:ph type="dt" idx="10"/>
          </p:nvPr>
        </p:nvSpPr>
        <p:spPr>
          <a:xfrm>
            <a:off x="4791456" y="6480969"/>
            <a:ext cx="2130552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7"/>
          <p:cNvSpPr txBox="1"/>
          <p:nvPr>
            <p:ph type="ftr" idx="11"/>
          </p:nvPr>
        </p:nvSpPr>
        <p:spPr>
          <a:xfrm>
            <a:off x="457200" y="6480969"/>
            <a:ext cx="4261104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77"/>
          <p:cNvSpPr txBox="1"/>
          <p:nvPr>
            <p:ph type="sldNum" idx="12"/>
          </p:nvPr>
        </p:nvSpPr>
        <p:spPr>
          <a:xfrm>
            <a:off x="7589520" y="6483096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showMasterSp="0" matchingName="Content with Caption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8"/>
          <p:cNvSpPr txBox="1"/>
          <p:nvPr>
            <p:ph type="title"/>
          </p:nvPr>
        </p:nvSpPr>
        <p:spPr>
          <a:xfrm rot="-5400000">
            <a:off x="-2295144" y="2882264"/>
            <a:ext cx="5943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18415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2900"/>
              <a:buFont typeface="Century Gothic" panose="020B0502020202020204"/>
              <a:buNone/>
              <a:defRPr sz="29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78"/>
          <p:cNvSpPr txBox="1"/>
          <p:nvPr>
            <p:ph type="body" idx="1"/>
          </p:nvPr>
        </p:nvSpPr>
        <p:spPr>
          <a:xfrm>
            <a:off x="1135856" y="367664"/>
            <a:ext cx="2438400" cy="59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4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69" name="Google Shape;69;p78"/>
          <p:cNvSpPr txBox="1"/>
          <p:nvPr>
            <p:ph type="body" idx="2"/>
          </p:nvPr>
        </p:nvSpPr>
        <p:spPr>
          <a:xfrm>
            <a:off x="3651250" y="320040"/>
            <a:ext cx="5276088" cy="598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⦿"/>
              <a:defRPr sz="3000"/>
            </a:lvl1pPr>
            <a:lvl2pPr marL="914400" lvl="1" indent="-385445" algn="l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SzPts val="2470"/>
              <a:buChar char="›"/>
              <a:defRPr sz="26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0" name="Google Shape;70;p78"/>
          <p:cNvSpPr txBox="1"/>
          <p:nvPr>
            <p:ph type="dt" idx="10"/>
          </p:nvPr>
        </p:nvSpPr>
        <p:spPr>
          <a:xfrm>
            <a:off x="6278976" y="6556248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8"/>
          <p:cNvSpPr txBox="1"/>
          <p:nvPr>
            <p:ph type="ftr" idx="11"/>
          </p:nvPr>
        </p:nvSpPr>
        <p:spPr>
          <a:xfrm>
            <a:off x="1135856" y="6556248"/>
            <a:ext cx="51431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78"/>
          <p:cNvSpPr txBox="1"/>
          <p:nvPr>
            <p:ph type="sldNum" idx="12"/>
          </p:nvPr>
        </p:nvSpPr>
        <p:spPr>
          <a:xfrm>
            <a:off x="8410576" y="6556248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showMasterSp="0" matchingName="Picture with Caption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9"/>
          <p:cNvSpPr txBox="1"/>
          <p:nvPr>
            <p:ph type="title"/>
          </p:nvPr>
        </p:nvSpPr>
        <p:spPr>
          <a:xfrm rot="-5400000">
            <a:off x="-2523744" y="2894096"/>
            <a:ext cx="64008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000"/>
              <a:buFont typeface="Century Gothic" panose="020B0502020202020204"/>
              <a:buNone/>
              <a:defRPr sz="3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79"/>
          <p:cNvSpPr/>
          <p:nvPr>
            <p:ph type="pic" idx="2"/>
          </p:nvPr>
        </p:nvSpPr>
        <p:spPr>
          <a:xfrm>
            <a:off x="1138237" y="373966"/>
            <a:ext cx="7333488" cy="5486400"/>
          </a:xfrm>
          <a:prstGeom prst="rect">
            <a:avLst/>
          </a:prstGeom>
          <a:solidFill>
            <a:srgbClr val="414857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70"/>
              <a:buFont typeface="Verdana" panose="020B0604030504040204"/>
              <a:buChar char="›"/>
              <a:defRPr sz="2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F4C588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4C588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76" name="Google Shape;76;p79"/>
          <p:cNvSpPr txBox="1"/>
          <p:nvPr>
            <p:ph type="body" idx="1"/>
          </p:nvPr>
        </p:nvSpPr>
        <p:spPr>
          <a:xfrm>
            <a:off x="1143000" y="5867400"/>
            <a:ext cx="7333488" cy="685800"/>
          </a:xfrm>
          <a:prstGeom prst="rect">
            <a:avLst/>
          </a:prstGeom>
          <a:solidFill>
            <a:schemeClr val="accent1">
              <a:alpha val="14509"/>
            </a:schemeClr>
          </a:soli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30099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40"/>
              <a:buChar char="›"/>
              <a:defRPr sz="1200"/>
            </a:lvl2pPr>
            <a:lvl3pPr marL="1371600" lvl="2" indent="-2921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000"/>
              <a:buChar char="●"/>
              <a:defRPr sz="1000"/>
            </a:lvl3pPr>
            <a:lvl4pPr marL="1828800" lvl="3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77" name="Google Shape;77;p79"/>
          <p:cNvSpPr txBox="1"/>
          <p:nvPr>
            <p:ph type="dt" idx="10"/>
          </p:nvPr>
        </p:nvSpPr>
        <p:spPr>
          <a:xfrm>
            <a:off x="6108192" y="6556248"/>
            <a:ext cx="21031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79"/>
          <p:cNvSpPr txBox="1"/>
          <p:nvPr>
            <p:ph type="ftr" idx="11"/>
          </p:nvPr>
        </p:nvSpPr>
        <p:spPr>
          <a:xfrm>
            <a:off x="1170432" y="6557169"/>
            <a:ext cx="4948072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79"/>
          <p:cNvSpPr txBox="1"/>
          <p:nvPr>
            <p:ph type="sldNum" idx="12"/>
          </p:nvPr>
        </p:nvSpPr>
        <p:spPr>
          <a:xfrm>
            <a:off x="8217192" y="6556248"/>
            <a:ext cx="36576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 panose="020B0604020202020204"/>
              <a:buNone/>
              <a:defRPr sz="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24062"/>
            </a:gs>
            <a:gs pos="60000">
              <a:srgbClr val="435785"/>
            </a:gs>
            <a:gs pos="100000">
              <a:srgbClr val="697DB1"/>
            </a:gs>
          </a:gsLst>
          <a:lin ang="5400000" scaled="0"/>
        </a:gra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7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>
            <a:gsLst>
              <a:gs pos="0">
                <a:srgbClr val="D4D4D6">
                  <a:alpha val="9411"/>
                </a:srgbClr>
              </a:gs>
              <a:gs pos="70000">
                <a:srgbClr val="D4D4D6">
                  <a:alpha val="7450"/>
                </a:srgbClr>
              </a:gs>
              <a:gs pos="100000">
                <a:srgbClr val="D4D4D6">
                  <a:alpha val="392"/>
                </a:srgbClr>
              </a:gs>
            </a:gsLst>
            <a:lin ang="8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 panose="020B0502020202020204"/>
              <a:ea typeface="Century Gothic" panose="020B0502020202020204"/>
              <a:cs typeface="Century Gothic" panose="020B0502020202020204"/>
              <a:sym typeface="Century Gothic" panose="020B0502020202020204"/>
            </a:endParaRPr>
          </a:p>
        </p:txBody>
      </p:sp>
      <p:cxnSp>
        <p:nvCxnSpPr>
          <p:cNvPr id="11" name="Google Shape;11;p67"/>
          <p:cNvCxnSpPr/>
          <p:nvPr/>
        </p:nvCxnSpPr>
        <p:spPr>
          <a:xfrm>
            <a:off x="0" y="7034"/>
            <a:ext cx="9136966" cy="6843933"/>
          </a:xfrm>
          <a:prstGeom prst="straightConnector1">
            <a:avLst/>
          </a:prstGeom>
          <a:noFill/>
          <a:ln w="9525" cap="rnd" cmpd="sng">
            <a:solidFill>
              <a:srgbClr val="B7BBC7">
                <a:alpha val="34509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67"/>
          <p:cNvCxnSpPr/>
          <p:nvPr/>
        </p:nvCxnSpPr>
        <p:spPr>
          <a:xfrm flipH="1">
            <a:off x="6468794" y="4948410"/>
            <a:ext cx="2672861" cy="1900210"/>
          </a:xfrm>
          <a:prstGeom prst="straightConnector1">
            <a:avLst/>
          </a:prstGeom>
          <a:noFill/>
          <a:ln w="9525" cap="rnd" cmpd="sng">
            <a:solidFill>
              <a:srgbClr val="BEC2CC">
                <a:alpha val="4431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67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  <a:defRPr sz="4200" b="0" i="0" u="none" strike="noStrike" cap="none">
                <a:solidFill>
                  <a:srgbClr val="FFC35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67"/>
          <p:cNvSpPr txBox="1"/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⦿"/>
              <a:defRPr sz="3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914400" marR="0" lvl="1" indent="-385445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470"/>
              <a:buFont typeface="Verdana" panose="020B0604030504040204"/>
              <a:buChar char="›"/>
              <a:defRPr sz="2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F4C588"/>
              </a:buClr>
              <a:buSzPts val="1900"/>
              <a:buFont typeface="Noto Sans Symbols"/>
              <a:buChar char="●"/>
              <a:defRPr sz="19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4C588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F4C588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5" name="Google Shape;15;p67"/>
          <p:cNvSpPr txBox="1"/>
          <p:nvPr>
            <p:ph type="dt" idx="10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6" name="Google Shape;16;p67"/>
          <p:cNvSpPr txBox="1"/>
          <p:nvPr>
            <p:ph type="ftr" idx="11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0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/>
        </p:txBody>
      </p:sp>
      <p:sp>
        <p:nvSpPr>
          <p:cNvPr id="17" name="Google Shape;17;p67"/>
          <p:cNvSpPr txBox="1"/>
          <p:nvPr>
            <p:ph type="sldNum" idx="12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  <a:defRPr sz="12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34065"/>
            </a:gs>
            <a:gs pos="100000">
              <a:srgbClr val="435886"/>
            </a:gs>
          </a:gsLst>
          <a:lin ang="5400000" scaled="0"/>
        </a:gradFill>
        <a:effectLst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3"/>
          <p:cNvSpPr/>
          <p:nvPr/>
        </p:nvSpPr>
        <p:spPr>
          <a:xfrm>
            <a:off x="7200" y="14040"/>
            <a:ext cx="9129240" cy="6836040"/>
          </a:xfrm>
          <a:prstGeom prst="rtTriangle">
            <a:avLst/>
          </a:prstGeom>
          <a:gradFill>
            <a:gsLst>
              <a:gs pos="0">
                <a:srgbClr val="D4D4D6">
                  <a:alpha val="9411"/>
                </a:srgbClr>
              </a:gs>
              <a:gs pos="100000">
                <a:srgbClr val="D4D4D6">
                  <a:alpha val="7450"/>
                </a:srgbClr>
              </a:gs>
            </a:gsLst>
            <a:lin ang="7998000" scaled="0"/>
          </a:gradFill>
          <a:ln>
            <a:noFill/>
          </a:ln>
          <a:effectLst>
            <a:outerShdw blurRad="63500" dist="25445" dir="14693110" algn="t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94" name="Google Shape;94;p73"/>
          <p:cNvCxnSpPr/>
          <p:nvPr/>
        </p:nvCxnSpPr>
        <p:spPr>
          <a:xfrm>
            <a:off x="0" y="6840"/>
            <a:ext cx="9136800" cy="6843960"/>
          </a:xfrm>
          <a:prstGeom prst="straightConnector1">
            <a:avLst/>
          </a:prstGeom>
          <a:noFill/>
          <a:ln w="9525" cap="rnd" cmpd="sng">
            <a:solidFill>
              <a:srgbClr val="E8E8EA">
                <a:alpha val="34509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cxnSp>
        <p:nvCxnSpPr>
          <p:cNvPr id="95" name="Google Shape;95;p73"/>
          <p:cNvCxnSpPr/>
          <p:nvPr/>
        </p:nvCxnSpPr>
        <p:spPr>
          <a:xfrm flipH="1">
            <a:off x="6468480" y="4948200"/>
            <a:ext cx="2673000" cy="1900080"/>
          </a:xfrm>
          <a:prstGeom prst="straightConnector1">
            <a:avLst/>
          </a:prstGeom>
          <a:noFill/>
          <a:ln w="9525" cap="rnd" cmpd="sng">
            <a:solidFill>
              <a:srgbClr val="EAEAEC">
                <a:alpha val="44313"/>
              </a:srgbClr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96" name="Google Shape;96;p7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97" name="Google Shape;97;p73"/>
          <p:cNvSpPr txBox="1"/>
          <p:nvPr>
            <p:ph type="body" idx="1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matterport/Mask_RCNN.git" TargetMode="Externa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analyticsvidhya.com/blog/2020/04/build-your-own-object-detection-model-using-tensorflow-api/" TargetMode="External"/><Relationship Id="rId8" Type="http://schemas.openxmlformats.org/officeDocument/2006/relationships/hyperlink" Target="https://arxiv.org/pdf/1807.05511.pdf" TargetMode="External"/><Relationship Id="rId7" Type="http://schemas.openxmlformats.org/officeDocument/2006/relationships/hyperlink" Target="https://www.researchgate.net/publication/337464355_OBJECT_DETECTION_AND_IDENTIFICATION_A_Project_Report" TargetMode="External"/><Relationship Id="rId6" Type="http://schemas.openxmlformats.org/officeDocument/2006/relationships/hyperlink" Target="https://paperswithcode.com/paper/covid-cxnet-detecting-covid-19-in-frontal" TargetMode="External"/><Relationship Id="rId5" Type="http://schemas.openxmlformats.org/officeDocument/2006/relationships/hyperlink" Target="https://paperswithcode.com/paper/pneumonia-detection-in-chest-radiographs/review/" TargetMode="External"/><Relationship Id="rId4" Type="http://schemas.openxmlformats.org/officeDocument/2006/relationships/hyperlink" Target="https://paperswithcode.com/paper/muxconv-information-multiplexing-in" TargetMode="External"/><Relationship Id="rId3" Type="http://schemas.openxmlformats.org/officeDocument/2006/relationships/hyperlink" Target="https://paperswithcode.com/paper/deep-learning-for-automatic-pneumonia" TargetMode="External"/><Relationship Id="rId2" Type="http://schemas.openxmlformats.org/officeDocument/2006/relationships/hyperlink" Target="https://paperswithcode.com/paper/multi-criterion-evolutionary-design-of-deep" TargetMode="External"/><Relationship Id="rId11" Type="http://schemas.openxmlformats.org/officeDocument/2006/relationships/notesSlide" Target="../notesSlides/notesSlide61.xml"/><Relationship Id="rId10" Type="http://schemas.openxmlformats.org/officeDocument/2006/relationships/slideLayout" Target="../slideLayouts/slideLayout2.xml"/><Relationship Id="rId1" Type="http://schemas.openxmlformats.org/officeDocument/2006/relationships/hyperlink" Target="https://www.cellstrat.com/2020/03/27/object-detection-with-efficientnet-and-efficientdet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"/>
          <p:cNvSpPr txBox="1"/>
          <p:nvPr>
            <p:ph type="ctrTitle"/>
          </p:nvPr>
        </p:nvSpPr>
        <p:spPr>
          <a:xfrm>
            <a:off x="540544" y="776288"/>
            <a:ext cx="8062912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484505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400"/>
              <a:buFont typeface="Century Gothic" panose="020B0502020202020204"/>
              <a:buNone/>
            </a:pPr>
            <a:r>
              <a:rPr lang="en-US" b="1"/>
              <a:t>Capstone</a:t>
            </a:r>
            <a:br>
              <a:rPr lang="en-US" b="1"/>
            </a:br>
            <a:r>
              <a:rPr lang="en-US" b="1"/>
              <a:t>Pneumonia Detection</a:t>
            </a:r>
            <a:endParaRPr b="1"/>
          </a:p>
        </p:txBody>
      </p:sp>
      <p:sp>
        <p:nvSpPr>
          <p:cNvPr id="115" name="Google Shape;115;p1"/>
          <p:cNvSpPr txBox="1"/>
          <p:nvPr>
            <p:ph type="subTitle" idx="1"/>
          </p:nvPr>
        </p:nvSpPr>
        <p:spPr>
          <a:xfrm>
            <a:off x="571472" y="2428868"/>
            <a:ext cx="8062912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3683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Computer Vision</a:t>
            </a:r>
            <a:endParaRPr b="1"/>
          </a:p>
          <a:p>
            <a:pPr marL="0" marR="3683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/>
              <a:t>Object Detection Model Solutions</a:t>
            </a:r>
            <a:endParaRPr 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"/>
          <p:cNvSpPr txBox="1"/>
          <p:nvPr>
            <p:ph type="title"/>
          </p:nvPr>
        </p:nvSpPr>
        <p:spPr>
          <a:xfrm>
            <a:off x="281940" y="764373"/>
            <a:ext cx="834771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2. Lung Opacity And Coordinates</a:t>
            </a:r>
            <a:endParaRPr sz="2550"/>
          </a:p>
        </p:txBody>
      </p:sp>
      <p:pic>
        <p:nvPicPr>
          <p:cNvPr id="172" name="Google Shape;172;p1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3860" y="2057401"/>
            <a:ext cx="4030980" cy="4597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56761" y="2646695"/>
            <a:ext cx="4240664" cy="2959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"/>
          <p:cNvSpPr txBox="1"/>
          <p:nvPr>
            <p:ph type="title"/>
          </p:nvPr>
        </p:nvSpPr>
        <p:spPr>
          <a:xfrm>
            <a:off x="594360" y="764374"/>
            <a:ext cx="8035290" cy="85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3. Centre Of Lung Opacity</a:t>
            </a:r>
            <a:endParaRPr sz="2550"/>
          </a:p>
        </p:txBody>
      </p:sp>
      <p:pic>
        <p:nvPicPr>
          <p:cNvPr id="179" name="Google Shape;179;p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51795" y="1744224"/>
            <a:ext cx="7444170" cy="4730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647700" y="764373"/>
            <a:ext cx="798195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4. Dicom Image Plotting For Pneumonia</a:t>
            </a:r>
            <a:endParaRPr sz="2550"/>
          </a:p>
        </p:txBody>
      </p:sp>
      <p:pic>
        <p:nvPicPr>
          <p:cNvPr id="185" name="Google Shape;185;p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52320" y="2057402"/>
            <a:ext cx="7500140" cy="4116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441960" y="520533"/>
            <a:ext cx="83439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5. Box Plotting For Pneumonia Cases</a:t>
            </a:r>
            <a:endParaRPr sz="2550"/>
          </a:p>
        </p:txBody>
      </p:sp>
      <p:sp>
        <p:nvSpPr>
          <p:cNvPr id="191" name="Google Shape;191;p13"/>
          <p:cNvSpPr txBox="1"/>
          <p:nvPr/>
        </p:nvSpPr>
        <p:spPr>
          <a:xfrm>
            <a:off x="335280" y="1813561"/>
            <a:ext cx="757428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Now represent the images with the overlay boxes superposed. For this, we will need first to parse the whole dataset with Target = 1 and gather all coordinates of the windows showing a Lung Opacity on the same image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35280" y="2804162"/>
            <a:ext cx="4557947" cy="3632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90009" y="2804162"/>
            <a:ext cx="4039691" cy="3632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4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600"/>
              <a:buFont typeface="Century Gothic" panose="020B0502020202020204"/>
              <a:buNone/>
            </a:pPr>
            <a:r>
              <a:rPr lang="en-US"/>
              <a:t>Data Visualization</a:t>
            </a:r>
            <a:endParaRPr lang="en-US"/>
          </a:p>
        </p:txBody>
      </p:sp>
      <p:sp>
        <p:nvSpPr>
          <p:cNvPr id="199" name="Google Shape;199;p14"/>
          <p:cNvSpPr txBox="1"/>
          <p:nvPr>
            <p:ph type="body" idx="1"/>
          </p:nvPr>
        </p:nvSpPr>
        <p:spPr>
          <a:xfrm>
            <a:off x="617221" y="3641726"/>
            <a:ext cx="801878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46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4. Meta Data Information And Visualization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 txBox="1"/>
          <p:nvPr>
            <p:ph type="title"/>
          </p:nvPr>
        </p:nvSpPr>
        <p:spPr>
          <a:xfrm>
            <a:off x="309879" y="764373"/>
            <a:ext cx="8319772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Dicom Meta Data Used</a:t>
            </a:r>
            <a:endParaRPr sz="2550"/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878" y="2214168"/>
            <a:ext cx="4475483" cy="417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92982" y="2214168"/>
            <a:ext cx="4041140" cy="417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/>
          <p:nvPr>
            <p:ph type="title"/>
          </p:nvPr>
        </p:nvSpPr>
        <p:spPr>
          <a:xfrm>
            <a:off x="525780" y="764373"/>
            <a:ext cx="810387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1. Modality</a:t>
            </a:r>
            <a:endParaRPr sz="2550"/>
          </a:p>
        </p:txBody>
      </p:sp>
      <p:pic>
        <p:nvPicPr>
          <p:cNvPr id="212" name="Google Shape;212;p1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5305" y="2719038"/>
            <a:ext cx="5295556" cy="125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7"/>
          <p:cNvSpPr txBox="1"/>
          <p:nvPr>
            <p:ph type="title"/>
          </p:nvPr>
        </p:nvSpPr>
        <p:spPr>
          <a:xfrm>
            <a:off x="472440" y="764373"/>
            <a:ext cx="815721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2. Body Part Examined</a:t>
            </a:r>
            <a:endParaRPr sz="2550"/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53859" y="2057401"/>
            <a:ext cx="5139002" cy="128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480060" y="764373"/>
            <a:ext cx="814959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3. View Position</a:t>
            </a:r>
            <a:endParaRPr sz="2550"/>
          </a:p>
        </p:txBody>
      </p:sp>
      <p:pic>
        <p:nvPicPr>
          <p:cNvPr id="224" name="Google Shape;224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7137" y="1763397"/>
            <a:ext cx="5143764" cy="125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87137" y="3094252"/>
            <a:ext cx="5143764" cy="1498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87137" y="4672769"/>
            <a:ext cx="5143764" cy="1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0512" y="1421733"/>
            <a:ext cx="3291057" cy="440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72000" y="1412208"/>
            <a:ext cx="3360420" cy="441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8596" y="1785926"/>
            <a:ext cx="8215338" cy="46211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"/>
          <p:cNvSpPr txBox="1"/>
          <p:nvPr>
            <p:ph type="title"/>
          </p:nvPr>
        </p:nvSpPr>
        <p:spPr>
          <a:xfrm>
            <a:off x="0" y="214290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/>
              <a:t>Project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"/>
          <p:cNvSpPr txBox="1"/>
          <p:nvPr>
            <p:ph type="title"/>
          </p:nvPr>
        </p:nvSpPr>
        <p:spPr>
          <a:xfrm>
            <a:off x="533400" y="764373"/>
            <a:ext cx="809625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4. Conversion Type</a:t>
            </a:r>
            <a:endParaRPr sz="2550"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809959" y="2800318"/>
            <a:ext cx="5110425" cy="1257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1"/>
          <p:cNvSpPr txBox="1"/>
          <p:nvPr>
            <p:ph type="title"/>
          </p:nvPr>
        </p:nvSpPr>
        <p:spPr>
          <a:xfrm>
            <a:off x="480060" y="764373"/>
            <a:ext cx="814959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5. Rows And Columns</a:t>
            </a:r>
            <a:endParaRPr sz="2550"/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43791" y="2482802"/>
            <a:ext cx="5081849" cy="1892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 txBox="1"/>
          <p:nvPr>
            <p:ph type="title"/>
          </p:nvPr>
        </p:nvSpPr>
        <p:spPr>
          <a:xfrm>
            <a:off x="464820" y="764373"/>
            <a:ext cx="816483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6. Patient Age</a:t>
            </a:r>
            <a:endParaRPr sz="2550"/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1"/>
          <a:srcRect l="18648" r="18646"/>
          <a:stretch>
            <a:fillRect/>
          </a:stretch>
        </p:blipFill>
        <p:spPr>
          <a:xfrm>
            <a:off x="4474131" y="2057401"/>
            <a:ext cx="4155520" cy="414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1220" y="2057401"/>
            <a:ext cx="4058840" cy="41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90822" y="197895"/>
            <a:ext cx="3769280" cy="403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0822" y="4321291"/>
            <a:ext cx="3769280" cy="24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91964" y="197896"/>
            <a:ext cx="4229522" cy="323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91964" y="3657262"/>
            <a:ext cx="4229522" cy="288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/>
          <p:nvPr>
            <p:ph type="title"/>
          </p:nvPr>
        </p:nvSpPr>
        <p:spPr>
          <a:xfrm>
            <a:off x="365760" y="764373"/>
            <a:ext cx="826389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7. Patient Sex</a:t>
            </a:r>
            <a:endParaRPr sz="2550"/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1280" y="1747520"/>
            <a:ext cx="3967400" cy="478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16330" y="1747521"/>
            <a:ext cx="4058840" cy="4847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341960" y="1178560"/>
            <a:ext cx="4058840" cy="4917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ct val="100000"/>
              <a:buFont typeface="Century Gothic" panose="020B0502020202020204"/>
              <a:buNone/>
            </a:pPr>
            <a:r>
              <a:rPr lang="en-US" sz="6000"/>
              <a:t>Models Implemented</a:t>
            </a:r>
            <a:endParaRPr sz="6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body" idx="1"/>
          </p:nvPr>
        </p:nvSpPr>
        <p:spPr>
          <a:xfrm>
            <a:off x="428596" y="1214422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Font typeface="Noto Sans Symbols"/>
              <a:buChar char="❑"/>
            </a:pPr>
            <a:r>
              <a:rPr lang="en-US" sz="2800"/>
              <a:t>Basic Model - CNN</a:t>
            </a:r>
            <a:endParaRPr sz="2800"/>
          </a:p>
          <a:p>
            <a:pPr marL="448310" lvl="0" indent="-9969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/>
          </a:p>
          <a:p>
            <a:pPr marL="448310" lvl="0" indent="-38417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Char char="❑"/>
            </a:pPr>
            <a:r>
              <a:rPr lang="en-US" sz="2800"/>
              <a:t>Mask RCNN</a:t>
            </a:r>
            <a:endParaRPr lang="en-US" sz="2800"/>
          </a:p>
          <a:p>
            <a:pPr marL="448310" lvl="0" indent="-9969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/>
          </a:p>
          <a:p>
            <a:pPr marL="448310" lvl="0" indent="-38417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Char char="❑"/>
            </a:pPr>
            <a:r>
              <a:rPr lang="en-US" sz="2800"/>
              <a:t>EfficientDET</a:t>
            </a:r>
            <a:endParaRPr sz="2800"/>
          </a:p>
          <a:p>
            <a:pPr marL="448310" lvl="0" indent="-9969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/>
          </a:p>
          <a:p>
            <a:pPr marL="448310" lvl="0" indent="-38417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Char char="❑"/>
            </a:pPr>
            <a:r>
              <a:rPr lang="en-US" sz="2800"/>
              <a:t>SSD</a:t>
            </a:r>
            <a:endParaRPr lang="en-US" sz="2800"/>
          </a:p>
          <a:p>
            <a:pPr marL="448310" lvl="0" indent="-9969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None/>
            </a:pPr>
            <a:endParaRPr sz="2800"/>
          </a:p>
          <a:p>
            <a:pPr marL="448310" lvl="0" indent="-384175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240"/>
              <a:buFont typeface="Noto Sans Symbols"/>
              <a:buChar char="❑"/>
            </a:pPr>
            <a:r>
              <a:rPr lang="en-US" sz="2800"/>
              <a:t>Final Model - Yolo v5</a:t>
            </a:r>
            <a:endParaRPr lang="en-US" sz="2800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None/>
            </a:pPr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Noto Sans Symbols"/>
              <a:buNone/>
            </a:p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8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6000"/>
              <a:buFont typeface="Century Gothic" panose="020B0502020202020204"/>
              <a:buNone/>
            </a:pPr>
            <a:r>
              <a:rPr lang="en-US" sz="6000"/>
              <a:t>Basic Model - CNN</a:t>
            </a:r>
            <a:endParaRPr sz="6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9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CNN - Model</a:t>
            </a:r>
            <a:endParaRPr b="1"/>
          </a:p>
        </p:txBody>
      </p:sp>
      <p:sp>
        <p:nvSpPr>
          <p:cNvPr id="292" name="Google Shape;292;p29"/>
          <p:cNvSpPr txBox="1"/>
          <p:nvPr>
            <p:ph type="body" idx="1"/>
          </p:nvPr>
        </p:nvSpPr>
        <p:spPr>
          <a:xfrm>
            <a:off x="428596" y="1428736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48310" lvl="0" indent="-299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Char char="⦿"/>
            </a:pPr>
            <a:r>
              <a:rPr lang="en-US" sz="1800" b="1"/>
              <a:t>CNN model is tried for this problem statement to get insights into challenges and compare results with using traditional CNN models for complex real world problems</a:t>
            </a:r>
            <a:endParaRPr lang="en-US"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Char char="⦿"/>
            </a:pPr>
            <a:r>
              <a:rPr lang="en-US" sz="1800" b="1"/>
              <a:t>CNN  was applied on data using: (a) traditional pixel array approach (b) data generated using Image Generators (pre-processing required for converting DICOM to PNG files) </a:t>
            </a:r>
            <a:endParaRPr lang="en-US"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Char char="⦿"/>
            </a:pPr>
            <a:r>
              <a:rPr lang="en-US" sz="1800" b="1"/>
              <a:t>Experiment was done both on Grayscale and RGB data. Better results are observed with Grayscale data</a:t>
            </a:r>
            <a:endParaRPr lang="en-US"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Char char="⦿"/>
            </a:pPr>
            <a:r>
              <a:rPr lang="en-US" sz="1800" b="1"/>
              <a:t>Image generators speed up the data pre-processing and useful in augmentation. Freezing the layers is a good approach to reduce processing time</a:t>
            </a:r>
            <a:endParaRPr lang="en-US"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Char char="⦿"/>
            </a:pPr>
            <a:r>
              <a:rPr lang="en-US" sz="1800" b="1"/>
              <a:t>DenseNet (with RGB data only) gave good results</a:t>
            </a:r>
            <a:endParaRPr lang="en-US"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ct val="80000"/>
              <a:buNone/>
            </a:pPr>
            <a:endParaRPr sz="1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600"/>
              <a:buFont typeface="Century Gothic" panose="020B0502020202020204"/>
              <a:buNone/>
            </a:pPr>
            <a:r>
              <a:rPr lang="en-US" cap="none"/>
              <a:t>Data Visualization</a:t>
            </a:r>
            <a:endParaRPr lang="en-US" cap="none"/>
          </a:p>
        </p:txBody>
      </p:sp>
      <p:sp>
        <p:nvSpPr>
          <p:cNvPr id="128" name="Google Shape;128;p3"/>
          <p:cNvSpPr txBox="1"/>
          <p:nvPr>
            <p:ph type="body" idx="1"/>
          </p:nvPr>
        </p:nvSpPr>
        <p:spPr>
          <a:xfrm>
            <a:off x="594361" y="3641726"/>
            <a:ext cx="804164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46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1. General Visualization</a:t>
            </a:r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CNN - Model</a:t>
            </a:r>
            <a:endParaRPr b="1"/>
          </a:p>
        </p:txBody>
      </p:sp>
      <p:sp>
        <p:nvSpPr>
          <p:cNvPr id="298" name="Google Shape;298;p30"/>
          <p:cNvSpPr txBox="1"/>
          <p:nvPr>
            <p:ph type="body" idx="1"/>
          </p:nvPr>
        </p:nvSpPr>
        <p:spPr>
          <a:xfrm>
            <a:off x="428596" y="1428736"/>
            <a:ext cx="8229600" cy="7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2400" b="1"/>
              <a:t>Image generators</a:t>
            </a:r>
            <a:endParaRPr lang="en-US" sz="24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</p:txBody>
      </p:sp>
      <p:pic>
        <p:nvPicPr>
          <p:cNvPr id="299" name="Google Shape;299;p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28662" y="2285992"/>
            <a:ext cx="5334000" cy="12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8662" y="3714752"/>
            <a:ext cx="8042314" cy="207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CNN - Results</a:t>
            </a:r>
            <a:endParaRPr b="1"/>
          </a:p>
        </p:txBody>
      </p:sp>
      <p:sp>
        <p:nvSpPr>
          <p:cNvPr id="306" name="Google Shape;306;p31"/>
          <p:cNvSpPr txBox="1"/>
          <p:nvPr>
            <p:ph type="body" idx="1"/>
          </p:nvPr>
        </p:nvSpPr>
        <p:spPr>
          <a:xfrm>
            <a:off x="428596" y="1500174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2927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CNN gave accuracy of 80 to 82% with 0.80 recall value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CNN Results when compared with Object Detection models, indicate object detection models are more apt for solving the problem at hand for more accurate and visible results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Object detection models provide more justification to the results by displaying bounding boxes. CNN results are more of a black box and hence less convincing (specifically in medical fields)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CNN - Results</a:t>
            </a:r>
            <a:endParaRPr b="1"/>
          </a:p>
        </p:txBody>
      </p:sp>
      <p:sp>
        <p:nvSpPr>
          <p:cNvPr id="312" name="Google Shape;312;p32"/>
          <p:cNvSpPr txBox="1"/>
          <p:nvPr>
            <p:ph type="body" idx="1"/>
          </p:nvPr>
        </p:nvSpPr>
        <p:spPr>
          <a:xfrm>
            <a:off x="428596" y="1500174"/>
            <a:ext cx="8229600" cy="64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Accuracy – 80%, Recall (class 1) – 0.8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80972" y="2357430"/>
            <a:ext cx="8763028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6000"/>
              <a:buFont typeface="Century Gothic" panose="020B0502020202020204"/>
              <a:buNone/>
            </a:pPr>
            <a:r>
              <a:rPr lang="en-US" sz="6000"/>
              <a:t>Mask RCNN</a:t>
            </a:r>
            <a:endParaRPr sz="6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Mask RCNN - Model</a:t>
            </a:r>
            <a:endParaRPr b="1"/>
          </a:p>
        </p:txBody>
      </p:sp>
      <p:sp>
        <p:nvSpPr>
          <p:cNvPr id="324" name="Google Shape;324;p34"/>
          <p:cNvSpPr txBox="1"/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2927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Github implementation - </a:t>
            </a:r>
            <a:r>
              <a:rPr lang="en-US" sz="1800" b="1" u="sng">
                <a:solidFill>
                  <a:schemeClr val="hlink"/>
                </a:solidFill>
                <a:hlinkClick r:id="rId1"/>
              </a:rPr>
              <a:t>https://github.com/matterport/Mask_RCNN.git</a:t>
            </a:r>
            <a:endParaRPr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In built class and methods for data generators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Predictions customized on basis of roi scores and confidence values</a:t>
            </a:r>
            <a:endParaRPr lang="en-US"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Hyper parameter tuning done on confidence score and achieved optimal value of 0.94</a:t>
            </a:r>
            <a:endParaRPr lang="en-US" sz="1800"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Mask RCNN - Model</a:t>
            </a:r>
            <a:endParaRPr b="1"/>
          </a:p>
        </p:txBody>
      </p:sp>
      <p:sp>
        <p:nvSpPr>
          <p:cNvPr id="330" name="Google Shape;330;p35"/>
          <p:cNvSpPr txBox="1"/>
          <p:nvPr>
            <p:ph type="body" idx="1"/>
          </p:nvPr>
        </p:nvSpPr>
        <p:spPr>
          <a:xfrm>
            <a:off x="428596" y="1571612"/>
            <a:ext cx="8229600" cy="474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Data Preparations – annotations file and inbuilt DataDetector class</a:t>
            </a:r>
            <a:endParaRPr b="1"/>
          </a:p>
        </p:txBody>
      </p:sp>
      <p:pic>
        <p:nvPicPr>
          <p:cNvPr id="331" name="Google Shape;331;p3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42910" y="2071678"/>
            <a:ext cx="7358114" cy="1357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2910" y="3643314"/>
            <a:ext cx="7381875" cy="2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Mask RCNN - Results</a:t>
            </a:r>
            <a:endParaRPr b="1"/>
          </a:p>
        </p:txBody>
      </p:sp>
      <p:sp>
        <p:nvSpPr>
          <p:cNvPr id="338" name="Google Shape;338;p36"/>
          <p:cNvSpPr txBox="1"/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2927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Model validation Loss ~ 2.5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Score on Kaggle on test set of files: 0.03125</a:t>
            </a:r>
            <a:endParaRPr lang="en-US" sz="1800"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</p:txBody>
      </p:sp>
      <p:pic>
        <p:nvPicPr>
          <p:cNvPr id="339" name="Google Shape;339;p3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4348" y="3643314"/>
            <a:ext cx="7696200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6000"/>
              <a:buFont typeface="Century Gothic" panose="020B0502020202020204"/>
              <a:buNone/>
            </a:pPr>
            <a:r>
              <a:rPr lang="en-US" sz="6000"/>
              <a:t>SSD</a:t>
            </a:r>
            <a:endParaRPr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SSD - Model</a:t>
            </a:r>
            <a:endParaRPr b="1"/>
          </a:p>
        </p:txBody>
      </p:sp>
      <p:sp>
        <p:nvSpPr>
          <p:cNvPr id="350" name="Google Shape;350;p38"/>
          <p:cNvSpPr txBox="1"/>
          <p:nvPr>
            <p:ph type="body" idx="1"/>
          </p:nvPr>
        </p:nvSpPr>
        <p:spPr>
          <a:xfrm>
            <a:off x="428596" y="1571612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48310" lvl="0" indent="-299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Github implementation - https://github.com/pierluigiferrari/ssd_keras</a:t>
            </a:r>
            <a:endParaRPr sz="1800" b="1"/>
          </a:p>
          <a:p>
            <a:pPr marL="448310" lvl="0" indent="-299720" algn="l" rtl="0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Char char="⦿"/>
            </a:pPr>
            <a:r>
              <a:rPr lang="en-US" sz="1900" b="1"/>
              <a:t>Dataset prepared as required in the model – image files, directories, labels and annotations</a:t>
            </a:r>
            <a:endParaRPr lang="en-US" sz="1900" b="1"/>
          </a:p>
          <a:p>
            <a:pPr marL="448310" lvl="0" indent="-29464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None/>
            </a:pPr>
            <a:endParaRPr sz="1900" b="1"/>
          </a:p>
          <a:p>
            <a:pPr marL="448310" lvl="0" indent="-3841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Char char="⦿"/>
            </a:pPr>
            <a:r>
              <a:rPr lang="en-US" sz="1900" b="1"/>
              <a:t>Parse_csv used for reading annotations</a:t>
            </a:r>
            <a:endParaRPr lang="en-US" sz="1900" b="1"/>
          </a:p>
          <a:p>
            <a:pPr marL="448310" lvl="0" indent="-29464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None/>
            </a:pPr>
            <a:endParaRPr sz="1900" b="1"/>
          </a:p>
          <a:p>
            <a:pPr marL="448310" lvl="0" indent="-3841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Char char="⦿"/>
            </a:pPr>
            <a:r>
              <a:rPr lang="en-US" sz="1900" b="1"/>
              <a:t>Understanding SSD architecture was a major takeaway</a:t>
            </a:r>
            <a:endParaRPr lang="en-US" sz="1900" b="1"/>
          </a:p>
          <a:p>
            <a:pPr marL="448310" lvl="0" indent="-29464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None/>
            </a:pPr>
            <a:endParaRPr sz="1900" b="1"/>
          </a:p>
          <a:p>
            <a:pPr marL="448310" lvl="0" indent="-3841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Char char="⦿"/>
            </a:pPr>
            <a:r>
              <a:rPr lang="en-US" sz="1900" b="1"/>
              <a:t>Predictions done using decode_detections</a:t>
            </a:r>
            <a:endParaRPr sz="1900" b="1"/>
          </a:p>
          <a:p>
            <a:pPr marL="448310" lvl="0" indent="-294640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None/>
            </a:pPr>
            <a:endParaRPr sz="1900" b="1"/>
          </a:p>
          <a:p>
            <a:pPr marL="448310" lvl="0" indent="-384175" algn="l" rtl="0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520"/>
              <a:buChar char="⦿"/>
            </a:pPr>
            <a:r>
              <a:rPr lang="en-US" sz="1900" b="1"/>
              <a:t>Hyper parameter tuning was done on confidence and iou thresholds</a:t>
            </a:r>
            <a:endParaRPr lang="en-US" sz="1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/>
          <p:nvPr>
            <p:ph type="title"/>
          </p:nvPr>
        </p:nvSpPr>
        <p:spPr>
          <a:xfrm>
            <a:off x="0" y="285728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SSD - Model</a:t>
            </a:r>
            <a:endParaRPr b="1"/>
          </a:p>
        </p:txBody>
      </p:sp>
      <p:sp>
        <p:nvSpPr>
          <p:cNvPr id="356" name="Google Shape;356;p39"/>
          <p:cNvSpPr txBox="1"/>
          <p:nvPr>
            <p:ph type="body" idx="1"/>
          </p:nvPr>
        </p:nvSpPr>
        <p:spPr>
          <a:xfrm>
            <a:off x="428596" y="1571612"/>
            <a:ext cx="8229600" cy="57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 sz="1800" b="1"/>
              <a:t>Data preparations</a:t>
            </a:r>
            <a:endParaRPr sz="1900" b="1"/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0474" y="2301225"/>
            <a:ext cx="8562975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48640" y="1991359"/>
            <a:ext cx="3855720" cy="35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04360" y="1991360"/>
            <a:ext cx="4297680" cy="35255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>
            <p:ph type="title"/>
          </p:nvPr>
        </p:nvSpPr>
        <p:spPr>
          <a:xfrm>
            <a:off x="548640" y="764373"/>
            <a:ext cx="808101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cap="none"/>
              <a:t>Dicom Image Visualization</a:t>
            </a:r>
            <a:endParaRPr lang="en-US" cap="none"/>
          </a:p>
        </p:txBody>
      </p:sp>
      <p:sp>
        <p:nvSpPr>
          <p:cNvPr id="136" name="Google Shape;136;p4"/>
          <p:cNvSpPr txBox="1"/>
          <p:nvPr/>
        </p:nvSpPr>
        <p:spPr>
          <a:xfrm>
            <a:off x="548640" y="5750561"/>
            <a:ext cx="8153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NB: Converted and resized these images after getting metadata from Dicom files for better data processing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b="1"/>
              <a:t>SSD - Results</a:t>
            </a:r>
            <a:endParaRPr b="1"/>
          </a:p>
        </p:txBody>
      </p:sp>
      <p:sp>
        <p:nvSpPr>
          <p:cNvPr id="363" name="Google Shape;363;p40"/>
          <p:cNvSpPr txBox="1"/>
          <p:nvPr>
            <p:ph type="body" idx="1"/>
          </p:nvPr>
        </p:nvSpPr>
        <p:spPr>
          <a:xfrm>
            <a:off x="442210" y="1448093"/>
            <a:ext cx="8229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29273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Model validation Loss ~ 6.0</a:t>
            </a:r>
            <a:endParaRPr lang="en-US" sz="1800" b="1"/>
          </a:p>
          <a:p>
            <a:pPr marL="448310" lvl="0" indent="-29273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800" b="1"/>
          </a:p>
          <a:p>
            <a:pPr marL="448310" lvl="0" indent="-38417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800" b="1"/>
              <a:t>Score on Kaggle on test set of files: 0.000  </a:t>
            </a: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48310" lvl="0" indent="-23177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</p:txBody>
      </p:sp>
      <p:pic>
        <p:nvPicPr>
          <p:cNvPr id="364" name="Google Shape;364;p4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24066" y="3214078"/>
            <a:ext cx="5876144" cy="3171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6000"/>
              <a:buFont typeface="Century Gothic" panose="020B0502020202020204"/>
              <a:buNone/>
            </a:pPr>
            <a:r>
              <a:rPr lang="en-US" sz="6000"/>
              <a:t>Yolov5</a:t>
            </a:r>
            <a:endParaRPr sz="6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Reference: https://github.com/ultralytics/yolov5c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79120" y="1869480"/>
            <a:ext cx="7580520" cy="230616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</a:t>
            </a:r>
            <a:r>
              <a:rPr lang="en-US" sz="24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Benchmark</a:t>
            </a: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4000" y="1872000"/>
            <a:ext cx="6644520" cy="3327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1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Reference: https://github.com/ultralytics/yolov5c</a:t>
            </a: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83" name="Google Shape;383;p43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</a:t>
            </a:r>
            <a:r>
              <a:rPr lang="en-US" sz="24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Benchmark</a:t>
            </a:r>
            <a:endParaRPr sz="2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/>
          <p:nvPr/>
        </p:nvSpPr>
        <p:spPr>
          <a:xfrm>
            <a:off x="457200" y="267480"/>
            <a:ext cx="8228880" cy="139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4845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Steps</a:t>
            </a:r>
            <a:endParaRPr sz="4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52000" y="1512000"/>
            <a:ext cx="3744000" cy="517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95" name="Google Shape;395;p45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</a:t>
            </a:r>
            <a:r>
              <a:rPr lang="en-US" sz="28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Dataset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9760" y="1425240"/>
            <a:ext cx="3656880" cy="2534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64000" y="4320000"/>
            <a:ext cx="4881600" cy="12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/>
          <p:nvPr/>
        </p:nvSpPr>
        <p:spPr>
          <a:xfrm>
            <a:off x="457200" y="267480"/>
            <a:ext cx="8228880" cy="139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4845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Results</a:t>
            </a:r>
            <a:endParaRPr sz="42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03" name="Google Shape;403;p4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80000" y="1618920"/>
            <a:ext cx="7905600" cy="313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/>
          <p:nvPr/>
        </p:nvSpPr>
        <p:spPr>
          <a:xfrm>
            <a:off x="457200" y="267480"/>
            <a:ext cx="8228880" cy="139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4845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Results</a:t>
            </a:r>
            <a:endParaRPr sz="4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09" name="Google Shape;409;p4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09920" y="1818360"/>
            <a:ext cx="8073720" cy="2861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8"/>
          <p:cNvSpPr/>
          <p:nvPr/>
        </p:nvSpPr>
        <p:spPr>
          <a:xfrm>
            <a:off x="457200" y="267480"/>
            <a:ext cx="8228880" cy="139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4845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Yolov5 - Results</a:t>
            </a:r>
            <a:endParaRPr sz="4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15" name="Google Shape;415;p4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6000" y="1708560"/>
            <a:ext cx="8549640" cy="181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88000" y="4176000"/>
            <a:ext cx="8438760" cy="103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6000"/>
              <a:buFont typeface="Arial" panose="020B0604020202020204"/>
              <a:buNone/>
            </a:pP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EfficientDet</a:t>
            </a:r>
            <a:endParaRPr sz="6000">
              <a:solidFill>
                <a:srgbClr val="FFC35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600"/>
              <a:buFont typeface="Century Gothic" panose="020B0502020202020204"/>
              <a:buNone/>
            </a:pPr>
            <a:r>
              <a:rPr lang="en-US" cap="none"/>
              <a:t>Data Visualization</a:t>
            </a:r>
            <a:endParaRPr lang="en-US" cap="none"/>
          </a:p>
        </p:txBody>
      </p:sp>
      <p:sp>
        <p:nvSpPr>
          <p:cNvPr id="142" name="Google Shape;142;p5"/>
          <p:cNvSpPr txBox="1"/>
          <p:nvPr>
            <p:ph type="body" idx="1"/>
          </p:nvPr>
        </p:nvSpPr>
        <p:spPr>
          <a:xfrm>
            <a:off x="579121" y="3641726"/>
            <a:ext cx="805688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46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2. Visualization Based On Train Set (CSV Files)</a:t>
            </a:r>
            <a:endParaRPr lang="en-US"/>
          </a:p>
          <a:p>
            <a:pPr marL="5461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0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en-US" sz="1400" b="0" i="1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Reference: https://github.com/zylo117/Yet-Another-EfficientDet-Pytorch</a:t>
            </a: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7" name="Google Shape;427;p50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EfficientDet - </a:t>
            </a:r>
            <a:r>
              <a:rPr lang="en-US" sz="24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Benchmark</a:t>
            </a:r>
            <a:endParaRPr sz="2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28" name="Google Shape;428;p5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4000" y="1258200"/>
            <a:ext cx="7061760" cy="53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EfficientDet - </a:t>
            </a:r>
            <a:r>
              <a:rPr lang="en-US" sz="28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Steps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57520" y="1440000"/>
            <a:ext cx="4082040" cy="3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EfficientDet - </a:t>
            </a:r>
            <a:r>
              <a:rPr lang="en-US" sz="28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Dataset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64000" y="1368000"/>
            <a:ext cx="2979360" cy="20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36000" y="4224960"/>
            <a:ext cx="6372000" cy="1895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/>
          <p:nvPr/>
        </p:nvSpPr>
        <p:spPr>
          <a:xfrm>
            <a:off x="936000" y="5544000"/>
            <a:ext cx="626364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9" name="Google Shape;449;p53"/>
          <p:cNvSpPr txBox="1"/>
          <p:nvPr/>
        </p:nvSpPr>
        <p:spPr>
          <a:xfrm>
            <a:off x="216000" y="432000"/>
            <a:ext cx="8568000" cy="106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r>
              <a:rPr lang="en-US" sz="42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EfficientDet - </a:t>
            </a:r>
            <a:r>
              <a:rPr lang="en-US" sz="2800" b="1" i="0" u="none" strike="noStrike" cap="none">
                <a:solidFill>
                  <a:srgbClr val="CA9B65"/>
                </a:solidFill>
                <a:latin typeface="Century Gothic" panose="020B0502020202020204"/>
                <a:ea typeface="Century Gothic" panose="020B0502020202020204"/>
                <a:cs typeface="Century Gothic" panose="020B0502020202020204"/>
                <a:sym typeface="Century Gothic" panose="020B0502020202020204"/>
              </a:rPr>
              <a:t>Results</a:t>
            </a:r>
            <a:endParaRPr sz="2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50" name="Google Shape;450;p5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0000" y="1352520"/>
            <a:ext cx="8047800" cy="25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81400" y="4347360"/>
            <a:ext cx="8202600" cy="93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ct val="100000"/>
              <a:buFont typeface="Arial" panose="020B0604020202020204"/>
              <a:buNone/>
            </a:pP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Results Comparison</a:t>
            </a:r>
            <a:endParaRPr sz="6000">
              <a:solidFill>
                <a:srgbClr val="FFC35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/>
          <p:nvPr/>
        </p:nvSpPr>
        <p:spPr>
          <a:xfrm>
            <a:off x="428760" y="214200"/>
            <a:ext cx="7771680" cy="114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48450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 panose="020B0604020202020204"/>
              <a:buNone/>
            </a:pPr>
            <a:endParaRPr sz="42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aphicFrame>
        <p:nvGraphicFramePr>
          <p:cNvPr id="462" name="Google Shape;462;p60"/>
          <p:cNvGraphicFramePr/>
          <p:nvPr/>
        </p:nvGraphicFramePr>
        <p:xfrm>
          <a:off x="403067" y="674558"/>
          <a:ext cx="8291225" cy="5450750"/>
        </p:xfrm>
        <a:graphic>
          <a:graphicData uri="http://schemas.openxmlformats.org/drawingml/2006/table">
            <a:tbl>
              <a:tblPr>
                <a:noFill/>
                <a:tableStyleId>{16395E2F-0EDA-493F-B7F7-E803E3C0B753}</a:tableStyleId>
              </a:tblPr>
              <a:tblGrid>
                <a:gridCol w="2072525"/>
                <a:gridCol w="2072525"/>
                <a:gridCol w="2072525"/>
                <a:gridCol w="2073650"/>
              </a:tblGrid>
              <a:tr h="60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Model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Kaggle Score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Loss / Accuracy / Recall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Key Challenges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</a:tr>
              <a:tr h="86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Yolo v5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0.12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endParaRPr sz="1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Using Github repo, Using wandb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Century Gothic" panose="020B0502020202020204"/>
                        <a:ea typeface="Century Gothic" panose="020B0502020202020204"/>
                        <a:cs typeface="Century Gothic" panose="020B0502020202020204"/>
                        <a:sym typeface="Century Gothic" panose="020B0502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</a:tr>
              <a:tr h="865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Mask RCNN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0.03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Loss - 2.5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Data preparations, hyper tuning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</a:tr>
              <a:tr h="1378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SSD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</a:rPr>
                        <a:t>0.000</a:t>
                      </a:r>
                      <a:endParaRPr sz="1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Loss - 6.0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Model understanding, Data preparations, hyper parameter tuning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</a:tr>
              <a:tr h="1122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CNN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endParaRPr sz="1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Accuracy – 80%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Recall – 0.8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Data preparations, hyper parameter  tuning, results evaluation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Arial" panose="020B0604020202020204"/>
                        <a:ea typeface="Arial" panose="020B0604020202020204"/>
                        <a:cs typeface="Arial" panose="020B0604020202020204"/>
                        <a:sym typeface="Arial" panose="020B0604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</a:tr>
              <a:tr h="609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EfficientDet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Times New Roman" panose="02020603050405020304"/>
                        <a:ea typeface="Times New Roman" panose="02020603050405020304"/>
                        <a:cs typeface="Times New Roman" panose="02020603050405020304"/>
                        <a:sym typeface="Times New Roman" panose="020206030504050203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0.003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Century Gothic" panose="020B0502020202020204"/>
                        <a:ea typeface="Century Gothic" panose="020B0502020202020204"/>
                        <a:cs typeface="Century Gothic" panose="020B0502020202020204"/>
                        <a:sym typeface="Century Gothic" panose="020B0502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endParaRPr sz="16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 panose="020B0604020202020204"/>
                        <a:buNone/>
                      </a:pPr>
                      <a:r>
                        <a:rPr lang="en-US" sz="1600" b="0" u="none" strike="noStrike" cap="none">
                          <a:solidFill>
                            <a:schemeClr val="dk1"/>
                          </a:solidFill>
                          <a:latin typeface="Century Gothic" panose="020B0502020202020204"/>
                          <a:ea typeface="Century Gothic" panose="020B0502020202020204"/>
                          <a:cs typeface="Century Gothic" panose="020B0502020202020204"/>
                          <a:sym typeface="Century Gothic" panose="020B0502020202020204"/>
                        </a:rPr>
                        <a:t>Creating coco datformat</a:t>
                      </a:r>
                      <a:endParaRPr sz="1600" b="0" u="none" strike="noStrike" cap="none">
                        <a:solidFill>
                          <a:schemeClr val="dk1"/>
                        </a:solidFill>
                        <a:latin typeface="Century Gothic" panose="020B0502020202020204"/>
                        <a:ea typeface="Century Gothic" panose="020B0502020202020204"/>
                        <a:cs typeface="Century Gothic" panose="020B0502020202020204"/>
                        <a:sym typeface="Century Gothic" panose="020B0502020202020204"/>
                      </a:endParaRPr>
                    </a:p>
                  </a:txBody>
                  <a:tcPr marL="91450" marR="91450" marT="45725" marB="45725" anchor="ctr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lin ang="5400012" scaled="0"/>
                    </a:gra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ct val="100000"/>
              <a:buFont typeface="Arial" panose="020B0604020202020204"/>
              <a:buNone/>
            </a:pP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Key Challenges </a:t>
            </a: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</a:t>
            </a: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Learning</a:t>
            </a: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endParaRPr sz="6000">
              <a:solidFill>
                <a:srgbClr val="FFC35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/>
          <p:nvPr>
            <p:ph type="body" idx="1"/>
          </p:nvPr>
        </p:nvSpPr>
        <p:spPr>
          <a:xfrm>
            <a:off x="457200" y="428604"/>
            <a:ext cx="8229600" cy="602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48310" lvl="0" indent="-3841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Data processing using pixel arrays was time consuming. Used Image Generators</a:t>
            </a:r>
            <a:endParaRPr lang="en-US" sz="2000"/>
          </a:p>
          <a:p>
            <a:pPr marL="448310" lvl="0" indent="-1809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Different Object detection models architecture understanding</a:t>
            </a:r>
            <a:endParaRPr lang="en-US" sz="2000"/>
          </a:p>
          <a:p>
            <a:pPr marL="448310" lvl="0" indent="-1809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Data preparations according to model implementation was a challenge</a:t>
            </a:r>
            <a:endParaRPr lang="en-US" sz="2000"/>
          </a:p>
          <a:p>
            <a:pPr marL="448310" lvl="0" indent="-1809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Hyper parameter tuning done on roi scores, confidence scores, learning rates etc in various models</a:t>
            </a:r>
            <a:endParaRPr lang="en-US"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Large size image and data constraint</a:t>
            </a:r>
            <a:endParaRPr lang="en-US"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Slow speed training with 1024 * 1024</a:t>
            </a:r>
            <a:endParaRPr lang="en-US"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3841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en-US" sz="2000"/>
              <a:t>Google Colab usage constraint</a:t>
            </a: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48310" lvl="0" indent="-2825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/>
          <p:nvPr>
            <p:ph type="body" idx="1"/>
          </p:nvPr>
        </p:nvSpPr>
        <p:spPr>
          <a:xfrm>
            <a:off x="457200" y="428604"/>
            <a:ext cx="8229600" cy="602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48310" lvl="0" indent="-2825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Learned wandb to track results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Importance of managing libraries version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Reviewing PaperswithCode.com to review various models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Using popular github repositories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Using right batch size based on resources availability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Callback usage to manage training time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Dual-Stage Detection and Single Stage Detection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Dual stage  The first stage generates the regions of interest (object proposals), while the second stage classifies these proposals and locates the objects using bounding box regression.</a:t>
            </a: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Noto Sans Symbols"/>
              <a:buNone/>
            </a:pPr>
            <a:endParaRPr sz="20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6"/>
          <p:cNvSpPr txBox="1"/>
          <p:nvPr>
            <p:ph type="body" idx="1"/>
          </p:nvPr>
        </p:nvSpPr>
        <p:spPr>
          <a:xfrm>
            <a:off x="457200" y="224852"/>
            <a:ext cx="8229600" cy="6229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Single stage the detector skips the region proposal stage, and directly classifies and locates the bounding boxes.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Usage of GPU and TPU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Image resizing and conversion before processing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Data Augmentation, Val loss, Call backs, Submission file generation, etc.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Model and model weight saving to drives and analysis of various models and weights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Usage of CV scores</a:t>
            </a:r>
            <a:endParaRPr lang="en-US" sz="2000"/>
          </a:p>
          <a:p>
            <a:pPr marL="4572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2000"/>
          </a:p>
          <a:p>
            <a:pPr marL="457200" lvl="0" indent="-355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n-US" sz="2000"/>
              <a:t>Kaggle submission</a:t>
            </a:r>
            <a:endParaRPr lang="en-US" sz="20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>
            <p:ph type="title"/>
          </p:nvPr>
        </p:nvSpPr>
        <p:spPr>
          <a:xfrm>
            <a:off x="514350" y="406400"/>
            <a:ext cx="800100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1. Class Distribution (Percentage Count)</a:t>
            </a:r>
            <a:endParaRPr sz="2550"/>
          </a:p>
        </p:txBody>
      </p:sp>
      <p:pic>
        <p:nvPicPr>
          <p:cNvPr id="148" name="Google Shape;148;p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650" y="1832928"/>
            <a:ext cx="7684770" cy="461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4"/>
          <p:cNvSpPr txBox="1"/>
          <p:nvPr>
            <p:ph type="title"/>
          </p:nvPr>
        </p:nvSpPr>
        <p:spPr>
          <a:xfrm>
            <a:off x="714348" y="221455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ct val="100000"/>
              <a:buFont typeface="Arial" panose="020B0604020202020204"/>
              <a:buNone/>
            </a:pP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Research Papers </a:t>
            </a: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&amp; </a:t>
            </a:r>
            <a:b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en-US" sz="6000">
                <a:solidFill>
                  <a:srgbClr val="FFC35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References</a:t>
            </a:r>
            <a:endParaRPr sz="6000">
              <a:solidFill>
                <a:srgbClr val="FFC35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"/>
          <p:cNvSpPr txBox="1"/>
          <p:nvPr>
            <p:ph type="body" idx="1"/>
          </p:nvPr>
        </p:nvSpPr>
        <p:spPr>
          <a:xfrm>
            <a:off x="457200" y="389744"/>
            <a:ext cx="8229600" cy="6065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Object detection with efficientnet and efficientdet 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rgbClr val="F1B594"/>
                </a:solidFill>
                <a:hlinkClick r:id="rId1"/>
              </a:rPr>
              <a:t>https://www.cellstrat.com/2020/03/27/object-detection-with-efficientnet-and-efficientdet/</a:t>
            </a:r>
            <a:endParaRPr sz="1400">
              <a:solidFill>
                <a:srgbClr val="F1B594"/>
              </a:solidFill>
            </a:endParaRPr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Multi-Objective Evolutionary Design of Deep Convolutional Neural Networks for Image Classification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2"/>
              </a:rPr>
              <a:t>https://paperswithcode.com/paper/multi-criterion-evolutionary-design-of-deep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Deep Learning for Automatic Pneumonia Detection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https://paperswithcode.com/paper/deep-learning-for-automatic-pneumonia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MUXConv: Information Multiplexing in Convolutional Neural Networks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4"/>
              </a:rPr>
              <a:t>https://paperswithcode.com/paper/muxconv-information-multiplexing-in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Pneumonia Detection in Chest Radiographs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5"/>
              </a:rPr>
              <a:t>https://paperswithcode.com/paper/pneumonia-detection-in-chest-radiographs/review/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COVID-CXNet: Detecting COVID-19 in Frontal Chest X-ray Images using Deep Learning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6"/>
              </a:rPr>
              <a:t>https://paperswithcode.com/paper/covid-cxnet-detecting-covid-19-in-frontal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OBJECT DETECTION AND IDENTIFICATION A Project Report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7"/>
              </a:rPr>
              <a:t>https://www.researchgate.net/publication/337464355_OBJECT_DETECTION_AND_IDENTIFICATION_A_Project_Report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/>
              <a:t>Object Detection with Deep Learning: A Review</a:t>
            </a:r>
            <a:endParaRPr lang="en-US" sz="1400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8"/>
              </a:rPr>
              <a:t>https://arxiv.org/pdf/1807.05511.pdf</a:t>
            </a:r>
            <a:endParaRPr sz="1400"/>
          </a:p>
          <a:p>
            <a:pPr marL="457200" lvl="0" indent="-3200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⦿"/>
            </a:pPr>
            <a:r>
              <a:rPr lang="en-US" sz="1400" b="1"/>
              <a:t>Build your Own Object Detection Model using TensorFlow API</a:t>
            </a:r>
            <a:endParaRPr lang="en-US" sz="1400" b="1"/>
          </a:p>
          <a:p>
            <a:pPr marL="914400" lvl="1" indent="-33718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710"/>
              <a:buChar char="›"/>
            </a:pPr>
            <a:r>
              <a:rPr lang="en-US" sz="1400" u="sng">
                <a:solidFill>
                  <a:schemeClr val="hlink"/>
                </a:solidFill>
                <a:hlinkClick r:id="rId9"/>
              </a:rPr>
              <a:t>https://www.analyticsvidhya.com/blog/2020/04/build-your-own-object-detection-model-using-tensorflow-api/</a:t>
            </a: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  <a:endParaRPr sz="1400"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None/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type="title"/>
          </p:nvPr>
        </p:nvSpPr>
        <p:spPr>
          <a:xfrm>
            <a:off x="662940" y="619761"/>
            <a:ext cx="7966710" cy="99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780"/>
              <a:buFont typeface="Century Gothic" panose="020B0502020202020204"/>
              <a:buNone/>
            </a:pPr>
            <a:r>
              <a:rPr lang="en-US" sz="2580" cap="none"/>
              <a:t>2. Feature-wise Classification Function And Its Usage For Class Based Classification Of Data</a:t>
            </a:r>
            <a:endParaRPr sz="258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18385" y="1828801"/>
            <a:ext cx="7507230" cy="462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>
            <p:ph type="title"/>
          </p:nvPr>
        </p:nvSpPr>
        <p:spPr>
          <a:xfrm>
            <a:off x="381000" y="271464"/>
            <a:ext cx="72390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3600"/>
              <a:buFont typeface="Century Gothic" panose="020B0502020202020204"/>
              <a:buNone/>
            </a:pPr>
            <a:r>
              <a:rPr lang="en-US" cap="none"/>
              <a:t>Data Visualization</a:t>
            </a:r>
            <a:endParaRPr lang="en-US" cap="none"/>
          </a:p>
        </p:txBody>
      </p:sp>
      <p:sp>
        <p:nvSpPr>
          <p:cNvPr id="160" name="Google Shape;160;p8"/>
          <p:cNvSpPr txBox="1"/>
          <p:nvPr>
            <p:ph type="body" idx="1"/>
          </p:nvPr>
        </p:nvSpPr>
        <p:spPr>
          <a:xfrm>
            <a:off x="594361" y="3641726"/>
            <a:ext cx="8041640" cy="95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461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3. Other Visualizations</a:t>
            </a:r>
            <a:endParaRPr lang="en-US"/>
          </a:p>
          <a:p>
            <a:pPr marL="5461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title"/>
          </p:nvPr>
        </p:nvSpPr>
        <p:spPr>
          <a:xfrm>
            <a:off x="628650" y="397660"/>
            <a:ext cx="818769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8450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51"/>
              </a:buClr>
              <a:buSzPts val="4200"/>
              <a:buFont typeface="Century Gothic" panose="020B0502020202020204"/>
              <a:buNone/>
            </a:pPr>
            <a:r>
              <a:rPr lang="en-US" sz="2550" cap="none"/>
              <a:t>1. Number Of Chest Exams Based On Class</a:t>
            </a:r>
            <a:endParaRPr sz="2550"/>
          </a:p>
        </p:txBody>
      </p:sp>
      <p:pic>
        <p:nvPicPr>
          <p:cNvPr id="166" name="Google Shape;166;p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650" y="1690688"/>
            <a:ext cx="7821930" cy="4669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rve">
  <a:themeElements>
    <a:clrScheme name="Modul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6579</Words>
  <Application>WPS Presentation</Application>
  <PresentationFormat/>
  <Paragraphs>330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5" baseType="lpstr">
      <vt:lpstr>Arial</vt:lpstr>
      <vt:lpstr>SimSun</vt:lpstr>
      <vt:lpstr>Wingdings</vt:lpstr>
      <vt:lpstr>Arial</vt:lpstr>
      <vt:lpstr>Century Gothic</vt:lpstr>
      <vt:lpstr>Noto Sans Symbols</vt:lpstr>
      <vt:lpstr>Segoe Print</vt:lpstr>
      <vt:lpstr>Verdana</vt:lpstr>
      <vt:lpstr>Calibri</vt:lpstr>
      <vt:lpstr>Microsoft YaHei</vt:lpstr>
      <vt:lpstr>Arial Unicode MS</vt:lpstr>
      <vt:lpstr>Times New Roman</vt:lpstr>
      <vt:lpstr>Verve</vt:lpstr>
      <vt:lpstr>Office Theme</vt:lpstr>
      <vt:lpstr>Capstone Pneumonia Detection</vt:lpstr>
      <vt:lpstr>Project</vt:lpstr>
      <vt:lpstr>Data Visualization</vt:lpstr>
      <vt:lpstr>Dicom Image Visualization</vt:lpstr>
      <vt:lpstr>Data Visualization</vt:lpstr>
      <vt:lpstr>1. Class Distribution (Percentage Count)</vt:lpstr>
      <vt:lpstr>2. Feature-wise Classification Function And Its Usage For Class Based Classification Of Data</vt:lpstr>
      <vt:lpstr>Data Visualization</vt:lpstr>
      <vt:lpstr>1. Number Of Chest Exams Based On Class</vt:lpstr>
      <vt:lpstr>2. Lung Opacity And Coordinates</vt:lpstr>
      <vt:lpstr>3. Centre Of Lung Opacity</vt:lpstr>
      <vt:lpstr>4. Dicom Image Plotting For Pneumonia</vt:lpstr>
      <vt:lpstr>5. Box Plotting For Pneumonia Cases</vt:lpstr>
      <vt:lpstr>Data Visualization</vt:lpstr>
      <vt:lpstr>Dicom Meta Data Used</vt:lpstr>
      <vt:lpstr>1. Modality</vt:lpstr>
      <vt:lpstr>2. Body Part Examined</vt:lpstr>
      <vt:lpstr>3. View Position</vt:lpstr>
      <vt:lpstr>PowerPoint 演示文稿</vt:lpstr>
      <vt:lpstr>4. Conversion Type</vt:lpstr>
      <vt:lpstr>5. Rows And Columns</vt:lpstr>
      <vt:lpstr>6. Patient Age</vt:lpstr>
      <vt:lpstr>PowerPoint 演示文稿</vt:lpstr>
      <vt:lpstr>7. Patient Sex</vt:lpstr>
      <vt:lpstr>PowerPoint 演示文稿</vt:lpstr>
      <vt:lpstr>Models Implemented</vt:lpstr>
      <vt:lpstr>PowerPoint 演示文稿</vt:lpstr>
      <vt:lpstr>Basic Model - CNN</vt:lpstr>
      <vt:lpstr>CNN - Model</vt:lpstr>
      <vt:lpstr>CNN - Model</vt:lpstr>
      <vt:lpstr>CNN - Results</vt:lpstr>
      <vt:lpstr>CNN - Results</vt:lpstr>
      <vt:lpstr>Mask RCNN</vt:lpstr>
      <vt:lpstr>Mask RCNN - Model</vt:lpstr>
      <vt:lpstr>Mask RCNN - Model</vt:lpstr>
      <vt:lpstr>Mask RCNN - Results</vt:lpstr>
      <vt:lpstr>SSD</vt:lpstr>
      <vt:lpstr>SSD - Model</vt:lpstr>
      <vt:lpstr>SSD - Model</vt:lpstr>
      <vt:lpstr>SSD - Results</vt:lpstr>
      <vt:lpstr>Yolov5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EfficientDet</vt:lpstr>
      <vt:lpstr>PowerPoint 演示文稿</vt:lpstr>
      <vt:lpstr>PowerPoint 演示文稿</vt:lpstr>
      <vt:lpstr>PowerPoint 演示文稿</vt:lpstr>
      <vt:lpstr>PowerPoint 演示文稿</vt:lpstr>
      <vt:lpstr>Results Comparison</vt:lpstr>
      <vt:lpstr>PowerPoint 演示文稿</vt:lpstr>
      <vt:lpstr>    Key Challenges  &amp; Learning   </vt:lpstr>
      <vt:lpstr>PowerPoint 演示文稿</vt:lpstr>
      <vt:lpstr>PowerPoint 演示文稿</vt:lpstr>
      <vt:lpstr>PowerPoint 演示文稿</vt:lpstr>
      <vt:lpstr>Research Papers  &amp;  References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Pneumonia Detection</dc:title>
  <dc:creator>USER</dc:creator>
  <cp:lastModifiedBy>nilee</cp:lastModifiedBy>
  <cp:revision>1</cp:revision>
  <dcterms:created xsi:type="dcterms:W3CDTF">2023-12-21T18:07:37Z</dcterms:created>
  <dcterms:modified xsi:type="dcterms:W3CDTF">2023-12-21T18:07:39Z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F5485F27F9D64FA892CAC0CF5D3F21BF</vt:lpwstr>
  </property>
  <property fmtid="{D5CDD505-2E9C-101B-9397-08002B2CF9AE}" pid="3" name="KSOProductBuildVer">
    <vt:lpwstr>1033-11.2.0.11225</vt:lpwstr>
  </property>
</Properties>
</file>